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61" r:id="rId9"/>
    <p:sldId id="266" r:id="rId10"/>
    <p:sldId id="267" r:id="rId11"/>
  </p:sldIdLst>
  <p:sldSz cx="18288000" cy="10287000"/>
  <p:notesSz cx="6858000" cy="9144000"/>
  <p:embeddedFontLst>
    <p:embeddedFont>
      <p:font typeface="DM Sans" pitchFamily="2" charset="77"/>
      <p:regular r:id="rId12"/>
      <p:bold r:id="rId13"/>
      <p:italic r:id="rId14"/>
      <p:boldItalic r:id="rId15"/>
    </p:embeddedFont>
    <p:embeddedFont>
      <p:font typeface="DM Sans Bold" pitchFamily="2" charset="77"/>
      <p:regular r:id="rId16"/>
      <p:bold r:id="rId17"/>
    </p:embeddedFont>
    <p:embeddedFont>
      <p:font typeface="DM Sans Italics" pitchFamily="2" charset="77"/>
      <p:regular r:id="rId18"/>
      <p:italic r:id="rId19"/>
    </p:embeddedFont>
    <p:embeddedFont>
      <p:font typeface="Repo Bold" panose="02000503040000020004" pitchFamily="2" charset="0"/>
      <p:regular r:id="rId20"/>
      <p:bold r:id="rId21"/>
    </p:embeddedFont>
    <p:embeddedFont>
      <p:font typeface="Repo Bold Bold" panose="02000503040000020004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660" autoAdjust="0"/>
  </p:normalViewPr>
  <p:slideViewPr>
    <p:cSldViewPr>
      <p:cViewPr>
        <p:scale>
          <a:sx n="73" d="100"/>
          <a:sy n="73" d="100"/>
        </p:scale>
        <p:origin x="78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svg"/><Relationship Id="rId26" Type="http://schemas.openxmlformats.org/officeDocument/2006/relationships/image" Target="../media/image84.sv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svg"/><Relationship Id="rId42" Type="http://schemas.openxmlformats.org/officeDocument/2006/relationships/image" Target="../media/image100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74.svg"/><Relationship Id="rId20" Type="http://schemas.openxmlformats.org/officeDocument/2006/relationships/image" Target="../media/image78.svg"/><Relationship Id="rId29" Type="http://schemas.openxmlformats.org/officeDocument/2006/relationships/image" Target="../media/image87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24" Type="http://schemas.openxmlformats.org/officeDocument/2006/relationships/image" Target="../media/image82.svg"/><Relationship Id="rId32" Type="http://schemas.openxmlformats.org/officeDocument/2006/relationships/image" Target="../media/image90.svg"/><Relationship Id="rId37" Type="http://schemas.openxmlformats.org/officeDocument/2006/relationships/image" Target="../media/image95.png"/><Relationship Id="rId40" Type="http://schemas.openxmlformats.org/officeDocument/2006/relationships/image" Target="../media/image98.sv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svg"/><Relationship Id="rId36" Type="http://schemas.openxmlformats.org/officeDocument/2006/relationships/image" Target="../media/image94.sv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Relationship Id="rId22" Type="http://schemas.openxmlformats.org/officeDocument/2006/relationships/image" Target="../media/image80.svg"/><Relationship Id="rId27" Type="http://schemas.openxmlformats.org/officeDocument/2006/relationships/image" Target="../media/image85.png"/><Relationship Id="rId30" Type="http://schemas.openxmlformats.org/officeDocument/2006/relationships/image" Target="../media/image88.sv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12" Type="http://schemas.openxmlformats.org/officeDocument/2006/relationships/image" Target="../media/image70.sv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16.svg"/><Relationship Id="rId4" Type="http://schemas.openxmlformats.org/officeDocument/2006/relationships/image" Target="../media/image24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hyperlink" Target="https://github.com/sergio-oliveira-br/CA1-DistributedSystems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0.svg"/><Relationship Id="rId4" Type="http://schemas.openxmlformats.org/officeDocument/2006/relationships/image" Target="../media/image32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45.png"/><Relationship Id="rId10" Type="http://schemas.openxmlformats.org/officeDocument/2006/relationships/image" Target="../media/image36.svg"/><Relationship Id="rId19" Type="http://schemas.openxmlformats.org/officeDocument/2006/relationships/image" Target="../media/image8.png"/><Relationship Id="rId4" Type="http://schemas.openxmlformats.org/officeDocument/2006/relationships/image" Target="../media/image28.svg"/><Relationship Id="rId9" Type="http://schemas.openxmlformats.org/officeDocument/2006/relationships/image" Target="../media/image35.png"/><Relationship Id="rId14" Type="http://schemas.openxmlformats.org/officeDocument/2006/relationships/image" Target="../media/image44.svg"/><Relationship Id="rId22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30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30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34.svg"/><Relationship Id="rId9" Type="http://schemas.openxmlformats.org/officeDocument/2006/relationships/image" Target="../media/image53.png"/><Relationship Id="rId1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60.svg"/><Relationship Id="rId4" Type="http://schemas.openxmlformats.org/officeDocument/2006/relationships/image" Target="../media/image14.sv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60546" y="2849085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73908" y="4398122"/>
            <a:ext cx="10107960" cy="194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 u="none" strike="noStrike" dirty="0">
                <a:solidFill>
                  <a:srgbClr val="000000"/>
                </a:solidFill>
                <a:latin typeface="Repo Bold Bold"/>
              </a:rPr>
              <a:t>Home</a:t>
            </a:r>
          </a:p>
        </p:txBody>
      </p:sp>
      <p:sp>
        <p:nvSpPr>
          <p:cNvPr id="9" name="Freeform 9"/>
          <p:cNvSpPr/>
          <p:nvPr/>
        </p:nvSpPr>
        <p:spPr>
          <a:xfrm>
            <a:off x="2753205" y="4262376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73908" y="6690641"/>
            <a:ext cx="8490450" cy="5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 dirty="0">
                <a:solidFill>
                  <a:srgbClr val="000000"/>
                </a:solidFill>
                <a:latin typeface="DM Sans"/>
              </a:rPr>
              <a:t>CA - Distributed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3908" y="2578658"/>
            <a:ext cx="7301985" cy="194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 dirty="0">
                <a:solidFill>
                  <a:srgbClr val="000000"/>
                </a:solidFill>
                <a:latin typeface="Repo Bold Bold"/>
              </a:rPr>
              <a:t>Smart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5400" y="402914"/>
            <a:ext cx="17311959" cy="9458396"/>
            <a:chOff x="0" y="0"/>
            <a:chExt cx="7882704" cy="4306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82704" cy="4306719"/>
            </a:xfrm>
            <a:custGeom>
              <a:avLst/>
              <a:gdLst/>
              <a:ahLst/>
              <a:cxnLst/>
              <a:rect l="l" t="t" r="r" b="b"/>
              <a:pathLst>
                <a:path w="7882704" h="4306719">
                  <a:moveTo>
                    <a:pt x="15205" y="0"/>
                  </a:moveTo>
                  <a:lnTo>
                    <a:pt x="7867500" y="0"/>
                  </a:lnTo>
                  <a:cubicBezTo>
                    <a:pt x="7875897" y="0"/>
                    <a:pt x="7882704" y="6807"/>
                    <a:pt x="7882704" y="15205"/>
                  </a:cubicBezTo>
                  <a:lnTo>
                    <a:pt x="7882704" y="4291514"/>
                  </a:lnTo>
                  <a:cubicBezTo>
                    <a:pt x="7882704" y="4299911"/>
                    <a:pt x="7875897" y="4306719"/>
                    <a:pt x="7867500" y="4306719"/>
                  </a:cubicBezTo>
                  <a:lnTo>
                    <a:pt x="15205" y="4306719"/>
                  </a:lnTo>
                  <a:cubicBezTo>
                    <a:pt x="6807" y="4306719"/>
                    <a:pt x="0" y="4299911"/>
                    <a:pt x="0" y="4291514"/>
                  </a:cubicBezTo>
                  <a:lnTo>
                    <a:pt x="0" y="15205"/>
                  </a:lnTo>
                  <a:cubicBezTo>
                    <a:pt x="0" y="6807"/>
                    <a:pt x="6807" y="0"/>
                    <a:pt x="1520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7882704" cy="43162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21801" y="2773407"/>
            <a:ext cx="2002739" cy="3000358"/>
          </a:xfrm>
          <a:custGeom>
            <a:avLst/>
            <a:gdLst/>
            <a:ahLst/>
            <a:cxnLst/>
            <a:rect l="l" t="t" r="r" b="b"/>
            <a:pathLst>
              <a:path w="2002739" h="3000358">
                <a:moveTo>
                  <a:pt x="0" y="0"/>
                </a:moveTo>
                <a:lnTo>
                  <a:pt x="2002738" y="0"/>
                </a:lnTo>
                <a:lnTo>
                  <a:pt x="2002738" y="3000357"/>
                </a:lnTo>
                <a:lnTo>
                  <a:pt x="0" y="300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28374" y="6412273"/>
            <a:ext cx="2002739" cy="1394407"/>
          </a:xfrm>
          <a:custGeom>
            <a:avLst/>
            <a:gdLst/>
            <a:ahLst/>
            <a:cxnLst/>
            <a:rect l="l" t="t" r="r" b="b"/>
            <a:pathLst>
              <a:path w="2002739" h="1394407">
                <a:moveTo>
                  <a:pt x="0" y="0"/>
                </a:moveTo>
                <a:lnTo>
                  <a:pt x="2002738" y="0"/>
                </a:lnTo>
                <a:lnTo>
                  <a:pt x="2002738" y="1394406"/>
                </a:lnTo>
                <a:lnTo>
                  <a:pt x="0" y="139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8565" y="4703686"/>
            <a:ext cx="2002739" cy="1484530"/>
          </a:xfrm>
          <a:custGeom>
            <a:avLst/>
            <a:gdLst/>
            <a:ahLst/>
            <a:cxnLst/>
            <a:rect l="l" t="t" r="r" b="b"/>
            <a:pathLst>
              <a:path w="2002739" h="1484530">
                <a:moveTo>
                  <a:pt x="0" y="0"/>
                </a:moveTo>
                <a:lnTo>
                  <a:pt x="2002739" y="0"/>
                </a:lnTo>
                <a:lnTo>
                  <a:pt x="2002739" y="1484530"/>
                </a:lnTo>
                <a:lnTo>
                  <a:pt x="0" y="1484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28374" y="2746009"/>
            <a:ext cx="2002739" cy="1822492"/>
          </a:xfrm>
          <a:custGeom>
            <a:avLst/>
            <a:gdLst/>
            <a:ahLst/>
            <a:cxnLst/>
            <a:rect l="l" t="t" r="r" b="b"/>
            <a:pathLst>
              <a:path w="2002739" h="1822492">
                <a:moveTo>
                  <a:pt x="0" y="0"/>
                </a:moveTo>
                <a:lnTo>
                  <a:pt x="2002738" y="0"/>
                </a:lnTo>
                <a:lnTo>
                  <a:pt x="2002738" y="1822492"/>
                </a:lnTo>
                <a:lnTo>
                  <a:pt x="0" y="1822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4010238"/>
            <a:ext cx="2002739" cy="1842520"/>
          </a:xfrm>
          <a:custGeom>
            <a:avLst/>
            <a:gdLst/>
            <a:ahLst/>
            <a:cxnLst/>
            <a:rect l="l" t="t" r="r" b="b"/>
            <a:pathLst>
              <a:path w="2002739" h="1842520">
                <a:moveTo>
                  <a:pt x="0" y="0"/>
                </a:moveTo>
                <a:lnTo>
                  <a:pt x="2002739" y="0"/>
                </a:lnTo>
                <a:lnTo>
                  <a:pt x="2002739" y="1842519"/>
                </a:lnTo>
                <a:lnTo>
                  <a:pt x="0" y="1842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7259681"/>
            <a:ext cx="2002739" cy="1264229"/>
          </a:xfrm>
          <a:custGeom>
            <a:avLst/>
            <a:gdLst/>
            <a:ahLst/>
            <a:cxnLst/>
            <a:rect l="l" t="t" r="r" b="b"/>
            <a:pathLst>
              <a:path w="2002739" h="1264229">
                <a:moveTo>
                  <a:pt x="0" y="0"/>
                </a:moveTo>
                <a:lnTo>
                  <a:pt x="2002739" y="0"/>
                </a:lnTo>
                <a:lnTo>
                  <a:pt x="2002739" y="1264229"/>
                </a:lnTo>
                <a:lnTo>
                  <a:pt x="0" y="1264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6002963"/>
            <a:ext cx="2002739" cy="1106513"/>
          </a:xfrm>
          <a:custGeom>
            <a:avLst/>
            <a:gdLst/>
            <a:ahLst/>
            <a:cxnLst/>
            <a:rect l="l" t="t" r="r" b="b"/>
            <a:pathLst>
              <a:path w="2002739" h="1106513">
                <a:moveTo>
                  <a:pt x="0" y="0"/>
                </a:moveTo>
                <a:lnTo>
                  <a:pt x="2002739" y="0"/>
                </a:lnTo>
                <a:lnTo>
                  <a:pt x="2002739" y="1106513"/>
                </a:lnTo>
                <a:lnTo>
                  <a:pt x="0" y="1106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025087" y="2746009"/>
            <a:ext cx="2002739" cy="1822492"/>
          </a:xfrm>
          <a:custGeom>
            <a:avLst/>
            <a:gdLst/>
            <a:ahLst/>
            <a:cxnLst/>
            <a:rect l="l" t="t" r="r" b="b"/>
            <a:pathLst>
              <a:path w="2002739" h="1822492">
                <a:moveTo>
                  <a:pt x="0" y="0"/>
                </a:moveTo>
                <a:lnTo>
                  <a:pt x="2002739" y="0"/>
                </a:lnTo>
                <a:lnTo>
                  <a:pt x="2002739" y="1822492"/>
                </a:lnTo>
                <a:lnTo>
                  <a:pt x="0" y="1822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621801" y="6357829"/>
            <a:ext cx="2002739" cy="1840016"/>
          </a:xfrm>
          <a:custGeom>
            <a:avLst/>
            <a:gdLst/>
            <a:ahLst/>
            <a:cxnLst/>
            <a:rect l="l" t="t" r="r" b="b"/>
            <a:pathLst>
              <a:path w="2002739" h="1840016">
                <a:moveTo>
                  <a:pt x="0" y="0"/>
                </a:moveTo>
                <a:lnTo>
                  <a:pt x="2002738" y="0"/>
                </a:lnTo>
                <a:lnTo>
                  <a:pt x="2002738" y="1840017"/>
                </a:lnTo>
                <a:lnTo>
                  <a:pt x="0" y="18400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975447" y="6541831"/>
            <a:ext cx="2002739" cy="1574653"/>
          </a:xfrm>
          <a:custGeom>
            <a:avLst/>
            <a:gdLst/>
            <a:ahLst/>
            <a:cxnLst/>
            <a:rect l="l" t="t" r="r" b="b"/>
            <a:pathLst>
              <a:path w="2002739" h="1574653">
                <a:moveTo>
                  <a:pt x="0" y="0"/>
                </a:moveTo>
                <a:lnTo>
                  <a:pt x="2002739" y="0"/>
                </a:lnTo>
                <a:lnTo>
                  <a:pt x="2002739" y="1574653"/>
                </a:lnTo>
                <a:lnTo>
                  <a:pt x="0" y="15746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2892459"/>
            <a:ext cx="2002739" cy="971328"/>
          </a:xfrm>
          <a:custGeom>
            <a:avLst/>
            <a:gdLst/>
            <a:ahLst/>
            <a:cxnLst/>
            <a:rect l="l" t="t" r="r" b="b"/>
            <a:pathLst>
              <a:path w="2002739" h="971328">
                <a:moveTo>
                  <a:pt x="0" y="0"/>
                </a:moveTo>
                <a:lnTo>
                  <a:pt x="2002739" y="0"/>
                </a:lnTo>
                <a:lnTo>
                  <a:pt x="2002739" y="971329"/>
                </a:lnTo>
                <a:lnTo>
                  <a:pt x="0" y="9713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218514" y="6406838"/>
            <a:ext cx="2002739" cy="751027"/>
          </a:xfrm>
          <a:custGeom>
            <a:avLst/>
            <a:gdLst/>
            <a:ahLst/>
            <a:cxnLst/>
            <a:rect l="l" t="t" r="r" b="b"/>
            <a:pathLst>
              <a:path w="2002739" h="751027">
                <a:moveTo>
                  <a:pt x="0" y="0"/>
                </a:moveTo>
                <a:lnTo>
                  <a:pt x="2002739" y="0"/>
                </a:lnTo>
                <a:lnTo>
                  <a:pt x="2002739" y="751027"/>
                </a:lnTo>
                <a:lnTo>
                  <a:pt x="0" y="7510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572160" y="6541831"/>
            <a:ext cx="2002739" cy="1684804"/>
          </a:xfrm>
          <a:custGeom>
            <a:avLst/>
            <a:gdLst/>
            <a:ahLst/>
            <a:cxnLst/>
            <a:rect l="l" t="t" r="r" b="b"/>
            <a:pathLst>
              <a:path w="2002739" h="1684804">
                <a:moveTo>
                  <a:pt x="0" y="0"/>
                </a:moveTo>
                <a:lnTo>
                  <a:pt x="2002739" y="0"/>
                </a:lnTo>
                <a:lnTo>
                  <a:pt x="2002739" y="1684804"/>
                </a:lnTo>
                <a:lnTo>
                  <a:pt x="0" y="168480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025087" y="6186345"/>
            <a:ext cx="2002739" cy="1091493"/>
          </a:xfrm>
          <a:custGeom>
            <a:avLst/>
            <a:gdLst/>
            <a:ahLst/>
            <a:cxnLst/>
            <a:rect l="l" t="t" r="r" b="b"/>
            <a:pathLst>
              <a:path w="2002739" h="1091493">
                <a:moveTo>
                  <a:pt x="0" y="0"/>
                </a:moveTo>
                <a:lnTo>
                  <a:pt x="2002739" y="0"/>
                </a:lnTo>
                <a:lnTo>
                  <a:pt x="2002739" y="1091493"/>
                </a:lnTo>
                <a:lnTo>
                  <a:pt x="0" y="109149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025087" y="7384233"/>
            <a:ext cx="2002739" cy="918756"/>
          </a:xfrm>
          <a:custGeom>
            <a:avLst/>
            <a:gdLst/>
            <a:ahLst/>
            <a:cxnLst/>
            <a:rect l="l" t="t" r="r" b="b"/>
            <a:pathLst>
              <a:path w="2002739" h="918756">
                <a:moveTo>
                  <a:pt x="0" y="0"/>
                </a:moveTo>
                <a:lnTo>
                  <a:pt x="2002739" y="0"/>
                </a:lnTo>
                <a:lnTo>
                  <a:pt x="2002739" y="918756"/>
                </a:lnTo>
                <a:lnTo>
                  <a:pt x="0" y="91875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218514" y="2817692"/>
            <a:ext cx="2002739" cy="2956072"/>
          </a:xfrm>
          <a:custGeom>
            <a:avLst/>
            <a:gdLst/>
            <a:ahLst/>
            <a:cxnLst/>
            <a:rect l="l" t="t" r="r" b="b"/>
            <a:pathLst>
              <a:path w="2002739" h="2956072">
                <a:moveTo>
                  <a:pt x="0" y="0"/>
                </a:moveTo>
                <a:lnTo>
                  <a:pt x="2002739" y="0"/>
                </a:lnTo>
                <a:lnTo>
                  <a:pt x="2002739" y="2956072"/>
                </a:lnTo>
                <a:lnTo>
                  <a:pt x="0" y="295607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573062" y="4430813"/>
            <a:ext cx="2002739" cy="1662273"/>
          </a:xfrm>
          <a:custGeom>
            <a:avLst/>
            <a:gdLst/>
            <a:ahLst/>
            <a:cxnLst/>
            <a:rect l="l" t="t" r="r" b="b"/>
            <a:pathLst>
              <a:path w="2002739" h="1662273">
                <a:moveTo>
                  <a:pt x="0" y="0"/>
                </a:moveTo>
                <a:lnTo>
                  <a:pt x="2002738" y="0"/>
                </a:lnTo>
                <a:lnTo>
                  <a:pt x="2002738" y="1662273"/>
                </a:lnTo>
                <a:lnTo>
                  <a:pt x="0" y="166227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025087" y="4703686"/>
            <a:ext cx="2002739" cy="1116527"/>
          </a:xfrm>
          <a:custGeom>
            <a:avLst/>
            <a:gdLst/>
            <a:ahLst/>
            <a:cxnLst/>
            <a:rect l="l" t="t" r="r" b="b"/>
            <a:pathLst>
              <a:path w="2002739" h="1116527">
                <a:moveTo>
                  <a:pt x="0" y="0"/>
                </a:moveTo>
                <a:lnTo>
                  <a:pt x="2002739" y="0"/>
                </a:lnTo>
                <a:lnTo>
                  <a:pt x="2002739" y="1116527"/>
                </a:lnTo>
                <a:lnTo>
                  <a:pt x="0" y="11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8378733" y="7384233"/>
            <a:ext cx="2002739" cy="813613"/>
          </a:xfrm>
          <a:custGeom>
            <a:avLst/>
            <a:gdLst/>
            <a:ahLst/>
            <a:cxnLst/>
            <a:rect l="l" t="t" r="r" b="b"/>
            <a:pathLst>
              <a:path w="2002739" h="813613">
                <a:moveTo>
                  <a:pt x="0" y="0"/>
                </a:moveTo>
                <a:lnTo>
                  <a:pt x="2002739" y="0"/>
                </a:lnTo>
                <a:lnTo>
                  <a:pt x="2002739" y="813613"/>
                </a:lnTo>
                <a:lnTo>
                  <a:pt x="0" y="81361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975447" y="2831820"/>
            <a:ext cx="2002739" cy="3197986"/>
          </a:xfrm>
          <a:custGeom>
            <a:avLst/>
            <a:gdLst/>
            <a:ahLst/>
            <a:cxnLst/>
            <a:rect l="l" t="t" r="r" b="b"/>
            <a:pathLst>
              <a:path w="2002739" h="3197986">
                <a:moveTo>
                  <a:pt x="0" y="0"/>
                </a:moveTo>
                <a:lnTo>
                  <a:pt x="2002739" y="0"/>
                </a:lnTo>
                <a:lnTo>
                  <a:pt x="2002739" y="3197986"/>
                </a:lnTo>
                <a:lnTo>
                  <a:pt x="0" y="319798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572160" y="2946283"/>
            <a:ext cx="2002739" cy="1284256"/>
          </a:xfrm>
          <a:custGeom>
            <a:avLst/>
            <a:gdLst/>
            <a:ahLst/>
            <a:cxnLst/>
            <a:rect l="l" t="t" r="r" b="b"/>
            <a:pathLst>
              <a:path w="2002739" h="1284256">
                <a:moveTo>
                  <a:pt x="0" y="0"/>
                </a:moveTo>
                <a:lnTo>
                  <a:pt x="2002739" y="0"/>
                </a:lnTo>
                <a:lnTo>
                  <a:pt x="2002739" y="1284256"/>
                </a:lnTo>
                <a:lnTo>
                  <a:pt x="0" y="1284256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397603" y="777308"/>
            <a:ext cx="7492795" cy="136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20"/>
              </a:lnSpc>
              <a:spcBef>
                <a:spcPct val="0"/>
              </a:spcBef>
            </a:pPr>
            <a:r>
              <a:rPr lang="en-US" sz="7871">
                <a:solidFill>
                  <a:srgbClr val="000000"/>
                </a:solidFill>
                <a:latin typeface="Repo Bold Bold"/>
              </a:rPr>
              <a:t>R</a:t>
            </a:r>
            <a:r>
              <a:rPr lang="en-US" sz="7871" u="none" strike="noStrike">
                <a:solidFill>
                  <a:srgbClr val="000000"/>
                </a:solidFill>
                <a:latin typeface="Repo Bold Bold"/>
              </a:rPr>
              <a:t>esource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25626" y="2068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460915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05960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50158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6856" y="5808466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609046" y="573186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47426" y="586293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558267" y="4713333"/>
            <a:ext cx="2682223" cy="44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u="none" strike="noStrike" spc="-25" dirty="0">
                <a:solidFill>
                  <a:srgbClr val="000000"/>
                </a:solidFill>
                <a:latin typeface="DM Sans"/>
              </a:rPr>
              <a:t>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8698" y="1854970"/>
            <a:ext cx="4291271" cy="119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7267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3312" y="4713333"/>
            <a:ext cx="2682223" cy="44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 dirty="0">
                <a:solidFill>
                  <a:srgbClr val="000000"/>
                </a:solidFill>
                <a:latin typeface="DM Sans"/>
              </a:rPr>
              <a:t>Services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2311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7510" y="4713333"/>
            <a:ext cx="2682223" cy="44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 dirty="0">
                <a:solidFill>
                  <a:srgbClr val="000000"/>
                </a:solidFill>
                <a:latin typeface="DM Sans"/>
              </a:rPr>
              <a:t>Server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6509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01577" y="6492399"/>
            <a:ext cx="2682223" cy="44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 dirty="0">
                <a:solidFill>
                  <a:srgbClr val="000000"/>
                </a:solidFill>
                <a:latin typeface="DM Sans"/>
              </a:rPr>
              <a:t>Client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33207" y="5889638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dirty="0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69256" y="6492399"/>
            <a:ext cx="2682223" cy="44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 dirty="0">
                <a:solidFill>
                  <a:srgbClr val="000000"/>
                </a:solidFill>
                <a:latin typeface="DM Sans"/>
              </a:rPr>
              <a:t>GUI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55397" y="581810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dirty="0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id="29" name="Freeform 29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769239" y="1028700"/>
            <a:ext cx="9043516" cy="8229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62770" y="4040328"/>
            <a:ext cx="7725311" cy="9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583" spc="-25" dirty="0">
                <a:solidFill>
                  <a:srgbClr val="000000"/>
                </a:solidFill>
                <a:latin typeface="DM Sans"/>
              </a:rPr>
              <a:t>The purpose of this project is to gain experience in designing and building Distributed Systems.</a:t>
            </a:r>
            <a:endParaRPr lang="en-US" sz="2583" u="none" strike="noStrike" spc="-25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82835" y="2274305"/>
            <a:ext cx="7885181" cy="128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dirty="0">
                <a:solidFill>
                  <a:srgbClr val="000000"/>
                </a:solidFill>
                <a:latin typeface="Repo Bold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42705" y="6251182"/>
            <a:ext cx="7725311" cy="9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  <a:spcBef>
                <a:spcPct val="0"/>
              </a:spcBef>
            </a:pPr>
            <a:r>
              <a:rPr lang="en-US" sz="2583" spc="-25" dirty="0">
                <a:solidFill>
                  <a:srgbClr val="000000"/>
                </a:solidFill>
                <a:latin typeface="DM Sans"/>
              </a:rPr>
              <a:t>Java is used by the Client-Side and Server-Side to communicate through </a:t>
            </a:r>
            <a:r>
              <a:rPr lang="en-US" sz="2583" spc="-25" dirty="0" err="1">
                <a:solidFill>
                  <a:srgbClr val="000000"/>
                </a:solidFill>
                <a:latin typeface="DM Sans"/>
              </a:rPr>
              <a:t>gRPC</a:t>
            </a:r>
            <a:r>
              <a:rPr lang="en-US" sz="2583" spc="-25" dirty="0">
                <a:solidFill>
                  <a:srgbClr val="000000"/>
                </a:solidFill>
                <a:latin typeface="DM Sans"/>
              </a:rPr>
              <a:t>.</a:t>
            </a:r>
            <a:endParaRPr lang="en-IE" sz="2583" spc="-25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Freeform 9"/>
          <p:cNvSpPr/>
          <p:nvPr/>
        </p:nvSpPr>
        <p:spPr>
          <a:xfrm rot="1683888">
            <a:off x="12096820" y="6329592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683888">
            <a:off x="15804645" y="5661472"/>
            <a:ext cx="2909310" cy="6226150"/>
          </a:xfrm>
          <a:custGeom>
            <a:avLst/>
            <a:gdLst/>
            <a:ahLst/>
            <a:cxnLst/>
            <a:rect l="l" t="t" r="r" b="b"/>
            <a:pathLst>
              <a:path w="2909310" h="622615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333345" y="1096701"/>
            <a:ext cx="7965635" cy="2475186"/>
            <a:chOff x="0" y="0"/>
            <a:chExt cx="3627015" cy="1127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7015" cy="1127034"/>
            </a:xfrm>
            <a:custGeom>
              <a:avLst/>
              <a:gdLst/>
              <a:ahLst/>
              <a:cxnLst/>
              <a:rect l="l" t="t" r="r" b="b"/>
              <a:pathLst>
                <a:path w="3627015" h="1127034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627015" cy="11365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170424"/>
            <a:ext cx="5493957" cy="4345448"/>
            <a:chOff x="0" y="0"/>
            <a:chExt cx="2501579" cy="1978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1579" cy="1978625"/>
            </a:xfrm>
            <a:custGeom>
              <a:avLst/>
              <a:gdLst/>
              <a:ahLst/>
              <a:cxnLst/>
              <a:rect l="l" t="t" r="r" b="b"/>
              <a:pathLst>
                <a:path w="2501579" h="1978625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501579" cy="1988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65191" y="3571887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166017" y="4077627"/>
            <a:ext cx="51641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382760" y="1603609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0"/>
                </a:moveTo>
                <a:lnTo>
                  <a:pt x="2899314" y="0"/>
                </a:lnTo>
                <a:lnTo>
                  <a:pt x="2899314" y="1309640"/>
                </a:lnTo>
                <a:lnTo>
                  <a:pt x="0" y="130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4171825" y="7658747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1309640"/>
                </a:moveTo>
                <a:lnTo>
                  <a:pt x="2899314" y="1309640"/>
                </a:lnTo>
                <a:lnTo>
                  <a:pt x="2899314" y="0"/>
                </a:lnTo>
                <a:lnTo>
                  <a:pt x="0" y="0"/>
                </a:lnTo>
                <a:lnTo>
                  <a:pt x="0" y="13096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7333345" y="7019538"/>
            <a:ext cx="7965635" cy="2475186"/>
            <a:chOff x="0" y="0"/>
            <a:chExt cx="3627015" cy="11270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27015" cy="1127034"/>
            </a:xfrm>
            <a:custGeom>
              <a:avLst/>
              <a:gdLst/>
              <a:ahLst/>
              <a:cxnLst/>
              <a:rect l="l" t="t" r="r" b="b"/>
              <a:pathLst>
                <a:path w="3627015" h="1127034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3627015" cy="11365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6343506" y="-685341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395910" y="4948633"/>
            <a:ext cx="4482013" cy="196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5"/>
              </a:lnSpc>
              <a:spcBef>
                <a:spcPct val="0"/>
              </a:spcBef>
            </a:pPr>
            <a:r>
              <a:rPr lang="en-IE" sz="2225" spc="-22" dirty="0">
                <a:solidFill>
                  <a:srgbClr val="000000"/>
                </a:solidFill>
                <a:latin typeface="DM Sans"/>
              </a:rPr>
              <a:t>This project was stored in a public repository on GitHub and can be accessed through the link, </a:t>
            </a:r>
            <a:r>
              <a:rPr lang="en-IE" sz="2225" spc="-22" dirty="0">
                <a:solidFill>
                  <a:srgbClr val="FF0000"/>
                </a:solidFill>
                <a:latin typeface="DM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https://github.com/sergio-oliveira-br/CA1-DistributedSystems</a:t>
            </a:r>
            <a:r>
              <a:rPr lang="en-IE" sz="2225" spc="-22" dirty="0">
                <a:solidFill>
                  <a:srgbClr val="FF0000"/>
                </a:solidFill>
                <a:latin typeface="DM Sans"/>
              </a:rPr>
              <a:t>.</a:t>
            </a:r>
            <a:endParaRPr lang="en-US" sz="2225" u="none" strike="noStrike" spc="-22" dirty="0">
              <a:solidFill>
                <a:srgbClr val="FF0000"/>
              </a:solidFill>
              <a:latin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13925" y="4146489"/>
            <a:ext cx="4418492" cy="78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8"/>
              </a:lnSpc>
              <a:spcBef>
                <a:spcPct val="0"/>
              </a:spcBef>
            </a:pPr>
            <a:r>
              <a:rPr lang="en-US" sz="4762" dirty="0">
                <a:solidFill>
                  <a:srgbClr val="000000"/>
                </a:solidFill>
                <a:latin typeface="Repo Bold Bold"/>
              </a:rPr>
              <a:t>GitHub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02146" y="2149233"/>
            <a:ext cx="7309254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2300" u="none" strike="noStrike" spc="-14" dirty="0">
                <a:solidFill>
                  <a:srgbClr val="000000"/>
                </a:solidFill>
                <a:latin typeface="DM Sans Italics"/>
              </a:rPr>
              <a:t>It took 20 working days to complete the development of this project.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731366" y="1583156"/>
            <a:ext cx="3403498" cy="368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Duration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DE95316D-F5C9-BA1C-3813-682A8CE1E4E6}"/>
              </a:ext>
            </a:extLst>
          </p:cNvPr>
          <p:cNvSpPr txBox="1"/>
          <p:nvPr/>
        </p:nvSpPr>
        <p:spPr>
          <a:xfrm>
            <a:off x="7782619" y="7429186"/>
            <a:ext cx="3403498" cy="368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Commits</a:t>
            </a:r>
          </a:p>
        </p:txBody>
      </p:sp>
      <p:sp>
        <p:nvSpPr>
          <p:cNvPr id="53" name="TextBox 40">
            <a:extLst>
              <a:ext uri="{FF2B5EF4-FFF2-40B4-BE49-F238E27FC236}">
                <a16:creationId xmlns:a16="http://schemas.microsoft.com/office/drawing/2014/main" id="{B08033A5-DDB1-DF1B-3692-D8B922AA684F}"/>
              </a:ext>
            </a:extLst>
          </p:cNvPr>
          <p:cNvSpPr txBox="1"/>
          <p:nvPr/>
        </p:nvSpPr>
        <p:spPr>
          <a:xfrm>
            <a:off x="7881826" y="8035798"/>
            <a:ext cx="7129573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2300" u="none" strike="noStrike" spc="-14" dirty="0">
                <a:solidFill>
                  <a:srgbClr val="000000"/>
                </a:solidFill>
                <a:latin typeface="DM Sans Italics"/>
              </a:rPr>
              <a:t>More than 180 commitments were made to complete the project</a:t>
            </a:r>
          </a:p>
        </p:txBody>
      </p:sp>
    </p:spTree>
    <p:extLst>
      <p:ext uri="{BB962C8B-B14F-4D97-AF65-F5344CB8AC3E}">
        <p14:creationId xmlns:p14="http://schemas.microsoft.com/office/powerpoint/2010/main" val="293684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15357" y="1263707"/>
            <a:ext cx="5060685" cy="1910409"/>
          </a:xfrm>
          <a:custGeom>
            <a:avLst/>
            <a:gdLst/>
            <a:ahLst/>
            <a:cxnLst/>
            <a:rect l="l" t="t" r="r" b="b"/>
            <a:pathLst>
              <a:path w="5060685" h="1910409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11087" y="4867306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074869" y="5740877"/>
            <a:ext cx="3510381" cy="14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ga-IE" sz="2065" u="none" strike="noStrike" spc="-20" dirty="0">
                <a:solidFill>
                  <a:srgbClr val="000000"/>
                </a:solidFill>
                <a:latin typeface="DM Sans"/>
              </a:rPr>
              <a:t>There are services that provide weather forecast requests and air temperature control.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74868" y="5152222"/>
            <a:ext cx="3821731" cy="47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 dirty="0">
                <a:solidFill>
                  <a:srgbClr val="000000"/>
                </a:solidFill>
                <a:latin typeface="DM Sans Bold"/>
              </a:rPr>
              <a:t>Environment </a:t>
            </a:r>
            <a:r>
              <a:rPr lang="en-US" sz="2753" dirty="0" err="1">
                <a:solidFill>
                  <a:srgbClr val="000000"/>
                </a:solidFill>
                <a:latin typeface="DM Sans Bold"/>
              </a:rPr>
              <a:t>Mgmt</a:t>
            </a:r>
            <a:endParaRPr lang="en-US" sz="2753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57116" y="5684531"/>
            <a:ext cx="3510381" cy="14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 dirty="0">
                <a:solidFill>
                  <a:srgbClr val="000000"/>
                </a:solidFill>
                <a:latin typeface="DM Sans"/>
              </a:rPr>
              <a:t>The user can request the opening and closing of doors, trigger the alarm, and receive server monitoring streaming.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7116" y="5095875"/>
            <a:ext cx="3256664" cy="47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 dirty="0">
                <a:solidFill>
                  <a:srgbClr val="000000"/>
                </a:solidFill>
                <a:latin typeface="DM Sans Bold"/>
              </a:rPr>
              <a:t>Home Security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32102" y="1754578"/>
            <a:ext cx="4427193" cy="7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 dirty="0">
                <a:solidFill>
                  <a:srgbClr val="000000"/>
                </a:solidFill>
                <a:latin typeface="Repo Bold Bold"/>
              </a:rPr>
              <a:t>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5074" y="5740877"/>
            <a:ext cx="3510381" cy="14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 dirty="0">
                <a:solidFill>
                  <a:srgbClr val="000000"/>
                </a:solidFill>
                <a:latin typeface="DM Sans"/>
              </a:rPr>
              <a:t>The Server can be requested to initiate the stream of energy consumption by the Client through the service.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074" y="5152222"/>
            <a:ext cx="3256664" cy="47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 dirty="0">
                <a:solidFill>
                  <a:srgbClr val="000000"/>
                </a:solidFill>
                <a:latin typeface="DM Sans Bold"/>
              </a:rPr>
              <a:t>Domestic Utilities</a:t>
            </a:r>
          </a:p>
        </p:txBody>
      </p:sp>
      <p:sp>
        <p:nvSpPr>
          <p:cNvPr id="21" name="Freeform 21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60245" y="1028700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7643" y="2037383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7797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82959" y="4956459"/>
            <a:ext cx="5608101" cy="222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book?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hobby?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travel destination?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type of music?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season of the year?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sport to watch?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046" y="2145700"/>
            <a:ext cx="5025319" cy="11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 dirty="0">
                <a:solidFill>
                  <a:srgbClr val="000000"/>
                </a:solidFill>
                <a:latin typeface="Repo Bold Bold"/>
              </a:rPr>
              <a:t>Server-Side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693982" y="2274810"/>
            <a:ext cx="9183530" cy="14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18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-13" dirty="0">
                <a:solidFill>
                  <a:srgbClr val="000000"/>
                </a:solidFill>
                <a:latin typeface="DM Sans Italics"/>
              </a:rPr>
              <a:t>Start up a</a:t>
            </a: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2200" spc="-13" dirty="0" err="1">
                <a:solidFill>
                  <a:srgbClr val="000000"/>
                </a:solidFill>
                <a:latin typeface="DM Sans Italics"/>
              </a:rPr>
              <a:t>gRPC</a:t>
            </a: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 server so that the clients can request our services</a:t>
            </a:r>
          </a:p>
          <a:p>
            <a:pPr marL="285750" lvl="0" indent="-285750">
              <a:lnSpc>
                <a:spcPts val="18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spc="-13" dirty="0">
              <a:solidFill>
                <a:srgbClr val="000000"/>
              </a:solidFill>
              <a:latin typeface="DM Sans Italics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Create a Server using the </a:t>
            </a:r>
            <a:r>
              <a:rPr lang="en-US" sz="2200" spc="-13" dirty="0" err="1">
                <a:solidFill>
                  <a:srgbClr val="000000"/>
                </a:solidFill>
                <a:latin typeface="DM Sans Italics"/>
              </a:rPr>
              <a:t>ServerBuilder</a:t>
            </a: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 to instantiate the services implementation</a:t>
            </a:r>
            <a:endParaRPr lang="en-US" sz="2200" u="none" strike="noStrike" spc="-13" dirty="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97915" y="1801323"/>
            <a:ext cx="2900463" cy="31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DM Sans Bold"/>
              </a:rPr>
              <a:t>Constructors</a:t>
            </a:r>
            <a:r>
              <a:rPr lang="en-US" sz="1649" dirty="0">
                <a:solidFill>
                  <a:srgbClr val="000000"/>
                </a:solidFill>
                <a:latin typeface="DM Sans Bold"/>
              </a:rPr>
              <a:t>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147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Lorem ipsum dolor sit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amet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,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consectetur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adipiscing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elit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Quisque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facilisis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tincidunt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risus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sit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amet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sagittis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Praesent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tempus vitae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felis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maximus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pretium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69522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69522" y="5886819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Juliana Silva</a:t>
            </a:r>
          </a:p>
        </p:txBody>
      </p:sp>
      <p:sp>
        <p:nvSpPr>
          <p:cNvPr id="38" name="Freeform 38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48CC4C-98AD-85C2-E608-7E08BBE0B399}"/>
              </a:ext>
            </a:extLst>
          </p:cNvPr>
          <p:cNvSpPr txBox="1"/>
          <p:nvPr/>
        </p:nvSpPr>
        <p:spPr>
          <a:xfrm>
            <a:off x="7855321" y="4255125"/>
            <a:ext cx="106650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DM Sans Bold"/>
              </a:rPr>
              <a:t>Services Implementation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9984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60245" y="1028700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7643" y="2037383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7797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82959" y="4956459"/>
            <a:ext cx="5608101" cy="222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book?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hobby?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travel destination?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type of music?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season of the year?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 dirty="0">
                <a:solidFill>
                  <a:srgbClr val="000000"/>
                </a:solidFill>
                <a:latin typeface="DM Sans"/>
              </a:rPr>
              <a:t>What is your favorite sport to watch?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046" y="2145700"/>
            <a:ext cx="5025319" cy="11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 dirty="0">
                <a:solidFill>
                  <a:srgbClr val="000000"/>
                </a:solidFill>
                <a:latin typeface="Repo Bold Bold"/>
              </a:rPr>
              <a:t>Client-Side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693982" y="2274810"/>
            <a:ext cx="9183530" cy="705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18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…….</a:t>
            </a: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-13" dirty="0">
                <a:solidFill>
                  <a:srgbClr val="000000"/>
                </a:solidFill>
                <a:latin typeface="DM Sans Italics"/>
              </a:rPr>
              <a:t>…..</a:t>
            </a:r>
            <a:endParaRPr lang="en-US" sz="2200" u="none" strike="noStrike" spc="-13" dirty="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97915" y="1801323"/>
            <a:ext cx="2900463" cy="31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DM Sans Bold"/>
              </a:rPr>
              <a:t>Constructors</a:t>
            </a:r>
            <a:r>
              <a:rPr lang="en-US" sz="1649" dirty="0">
                <a:solidFill>
                  <a:srgbClr val="000000"/>
                </a:solidFill>
                <a:latin typeface="DM Sans Bold"/>
              </a:rPr>
              <a:t>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147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Lorem ipsum dolor sit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amet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,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consectetur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adipiscing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elit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Quisque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facilisis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tincidunt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risus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sit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amet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sagittis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Praesent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tempus vitae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felis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 maximus </a:t>
            </a:r>
            <a:r>
              <a:rPr lang="en-US" sz="1341" u="none" strike="noStrike" spc="-13" dirty="0" err="1">
                <a:solidFill>
                  <a:srgbClr val="000000"/>
                </a:solidFill>
                <a:latin typeface="DM Sans Italics"/>
              </a:rPr>
              <a:t>pretium</a:t>
            </a:r>
            <a:r>
              <a:rPr lang="en-US" sz="1341" u="none" strike="noStrike" spc="-13" dirty="0">
                <a:solidFill>
                  <a:srgbClr val="000000"/>
                </a:solidFill>
                <a:latin typeface="DM Sans Italics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69522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69522" y="5886819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 dirty="0">
                <a:solidFill>
                  <a:srgbClr val="000000"/>
                </a:solidFill>
                <a:latin typeface="DM Sans Bold"/>
              </a:rPr>
              <a:t>Juliana Silva</a:t>
            </a:r>
          </a:p>
        </p:txBody>
      </p:sp>
      <p:sp>
        <p:nvSpPr>
          <p:cNvPr id="38" name="Freeform 38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48CC4C-98AD-85C2-E608-7E08BBE0B399}"/>
              </a:ext>
            </a:extLst>
          </p:cNvPr>
          <p:cNvSpPr txBox="1"/>
          <p:nvPr/>
        </p:nvSpPr>
        <p:spPr>
          <a:xfrm>
            <a:off x="7855321" y="4255125"/>
            <a:ext cx="106650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DM Sans Bold"/>
              </a:rPr>
              <a:t>Services Implementation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0172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96925" y="469453"/>
            <a:ext cx="10585104" cy="9447154"/>
            <a:chOff x="0" y="0"/>
            <a:chExt cx="4819745" cy="4301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9745" cy="4301599"/>
            </a:xfrm>
            <a:custGeom>
              <a:avLst/>
              <a:gdLst/>
              <a:ahLst/>
              <a:cxnLst/>
              <a:rect l="l" t="t" r="r" b="b"/>
              <a:pathLst>
                <a:path w="4819745" h="4301599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85953"/>
            <a:ext cx="5872315" cy="7819203"/>
            <a:chOff x="0" y="0"/>
            <a:chExt cx="2327098" cy="3098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7098" cy="3098616"/>
            </a:xfrm>
            <a:custGeom>
              <a:avLst/>
              <a:gdLst/>
              <a:ahLst/>
              <a:cxnLst/>
              <a:rect l="l" t="t" r="r" b="b"/>
              <a:pathLst>
                <a:path w="2327098" h="3098616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892327" y="141392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537218" y="5594543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3" y="0"/>
                </a:lnTo>
                <a:lnTo>
                  <a:pt x="2732893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537218" y="1812899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906313" y="5594543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4" y="0"/>
                </a:lnTo>
                <a:lnTo>
                  <a:pt x="2732894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906313" y="1812899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87333" y="347309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87333" y="5095555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87333" y="696099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421221" y="808950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324846" y="4391520"/>
            <a:ext cx="1348159" cy="134815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87333" y="1717649"/>
            <a:ext cx="5155050" cy="8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Brainstorming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3684" y="348638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3684" y="5108846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3684" y="697428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42714" y="3454044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42714" y="5124450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42714" y="6941940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7333" y="2598286"/>
            <a:ext cx="3508707" cy="37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Repo Bold Bold"/>
              </a:rPr>
              <a:t>Fundamental regulations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495086" y="4602653"/>
            <a:ext cx="1007677" cy="925892"/>
            <a:chOff x="0" y="0"/>
            <a:chExt cx="884596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234804" y="2778811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Fantastic idea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03736" y="2790092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Ge</a:t>
            </a: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nius idea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34804" y="6554815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Excellent idea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06178" y="6560456"/>
            <a:ext cx="1733164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O</a:t>
            </a: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utstanding idea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60180" y="337776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4898" y="6304487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50324" cy="5300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91336" y="6555324"/>
            <a:ext cx="5308725" cy="52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 u="none" strike="noStrike" dirty="0">
                <a:solidFill>
                  <a:srgbClr val="000000"/>
                </a:solidFill>
                <a:latin typeface="Repo Bold"/>
              </a:rPr>
              <a:t>Sergio Oliveira </a:t>
            </a:r>
          </a:p>
        </p:txBody>
      </p:sp>
      <p:sp>
        <p:nvSpPr>
          <p:cNvPr id="9" name="Freeform 9"/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484</Words>
  <Application>Microsoft Macintosh PowerPoint</Application>
  <PresentationFormat>Custom</PresentationFormat>
  <Paragraphs>74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Repo Bold Bold</vt:lpstr>
      <vt:lpstr>DM Sans Bold</vt:lpstr>
      <vt:lpstr>DM Sans</vt:lpstr>
      <vt:lpstr>Arial</vt:lpstr>
      <vt:lpstr>DM Sans Italics</vt:lpstr>
      <vt:lpstr>Repo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Yellow Scrapbook Brainstorm Presentation</dc:title>
  <cp:lastModifiedBy>Sérgio Vinício Da Silva Oliveira</cp:lastModifiedBy>
  <cp:revision>6</cp:revision>
  <dcterms:created xsi:type="dcterms:W3CDTF">2006-08-16T00:00:00Z</dcterms:created>
  <dcterms:modified xsi:type="dcterms:W3CDTF">2024-04-21T23:30:09Z</dcterms:modified>
  <dc:identifier>DAGDDlTblsA</dc:identifier>
</cp:coreProperties>
</file>